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13"/>
  </p:notesMasterIdLst>
  <p:sldIdLst>
    <p:sldId id="256" r:id="rId2"/>
    <p:sldId id="257" r:id="rId3"/>
    <p:sldId id="258" r:id="rId4"/>
    <p:sldId id="259" r:id="rId5"/>
    <p:sldId id="262" r:id="rId6"/>
    <p:sldId id="263" r:id="rId7"/>
    <p:sldId id="260"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6" d="100"/>
          <a:sy n="116" d="100"/>
        </p:scale>
        <p:origin x="-11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3F1C3-F1F2-4043-95F3-C4825212583E}" type="datetimeFigureOut">
              <a:rPr lang="en-US" smtClean="0"/>
              <a:t>9/4/15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BB1D38-A2D2-5D44-8135-EC760DAB5E43}" type="slidenum">
              <a:rPr lang="en-US" smtClean="0"/>
              <a:t>‹#›</a:t>
            </a:fld>
            <a:endParaRPr lang="en-US"/>
          </a:p>
        </p:txBody>
      </p:sp>
    </p:spTree>
    <p:extLst>
      <p:ext uri="{BB962C8B-B14F-4D97-AF65-F5344CB8AC3E}">
        <p14:creationId xmlns:p14="http://schemas.microsoft.com/office/powerpoint/2010/main" val="434161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B1D38-A2D2-5D44-8135-EC760DAB5E43}" type="slidenum">
              <a:rPr lang="en-US" smtClean="0"/>
              <a:t>2</a:t>
            </a:fld>
            <a:endParaRPr lang="en-US"/>
          </a:p>
        </p:txBody>
      </p:sp>
    </p:spTree>
    <p:extLst>
      <p:ext uri="{BB962C8B-B14F-4D97-AF65-F5344CB8AC3E}">
        <p14:creationId xmlns:p14="http://schemas.microsoft.com/office/powerpoint/2010/main" val="129169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B81156E-83FF-7B44-AF1E-BA0F0230E7B7}" type="datetimeFigureOut">
              <a:rPr lang="en-US" smtClean="0"/>
              <a:t>9/4/15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1156E-83FF-7B44-AF1E-BA0F0230E7B7}" type="datetimeFigureOut">
              <a:rPr lang="en-US" smtClean="0"/>
              <a:t>9/4/15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1156E-83FF-7B44-AF1E-BA0F0230E7B7}" type="datetimeFigureOut">
              <a:rPr lang="en-US" smtClean="0"/>
              <a:t>9/4/15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81156E-83FF-7B44-AF1E-BA0F0230E7B7}" type="datetimeFigureOut">
              <a:rPr lang="en-US" smtClean="0"/>
              <a:t>9/4/15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81156E-83FF-7B44-AF1E-BA0F0230E7B7}" type="datetimeFigureOut">
              <a:rPr lang="en-US" smtClean="0"/>
              <a:t>9/4/15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B81156E-83FF-7B44-AF1E-BA0F0230E7B7}" type="datetimeFigureOut">
              <a:rPr lang="en-US" smtClean="0"/>
              <a:t>9/4/15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0E67A-8C99-BA4F-991E-017D7969739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81156E-83FF-7B44-AF1E-BA0F0230E7B7}" type="datetimeFigureOut">
              <a:rPr lang="en-US" smtClean="0"/>
              <a:t>9/4/15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81156E-83FF-7B44-AF1E-BA0F0230E7B7}" type="datetimeFigureOut">
              <a:rPr lang="en-US" smtClean="0"/>
              <a:t>9/4/15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1156E-83FF-7B44-AF1E-BA0F0230E7B7}" type="datetimeFigureOut">
              <a:rPr lang="en-US" smtClean="0"/>
              <a:t>9/4/15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81156E-83FF-7B44-AF1E-BA0F0230E7B7}" type="datetimeFigureOut">
              <a:rPr lang="en-US" smtClean="0"/>
              <a:t>9/4/15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81156E-83FF-7B44-AF1E-BA0F0230E7B7}" type="datetimeFigureOut">
              <a:rPr lang="en-US" smtClean="0"/>
              <a:t>9/4/15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780E67A-8C99-BA4F-991E-017D796973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B81156E-83FF-7B44-AF1E-BA0F0230E7B7}" type="datetimeFigureOut">
              <a:rPr lang="en-US" smtClean="0"/>
              <a:t>9/4/15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780E67A-8C99-BA4F-991E-017D796973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Sentence Patterns Review</a:t>
            </a:r>
            <a:endParaRPr lang="en-US" dirty="0"/>
          </a:p>
        </p:txBody>
      </p:sp>
      <p:sp>
        <p:nvSpPr>
          <p:cNvPr id="3" name="Subtitle 2"/>
          <p:cNvSpPr>
            <a:spLocks noGrp="1"/>
          </p:cNvSpPr>
          <p:nvPr>
            <p:ph type="subTitle" idx="1"/>
          </p:nvPr>
        </p:nvSpPr>
        <p:spPr/>
        <p:txBody>
          <a:bodyPr/>
          <a:lstStyle/>
          <a:p>
            <a:r>
              <a:rPr lang="en-US" dirty="0" smtClean="0"/>
              <a:t>And other helpful grammar/ sentence writing tips</a:t>
            </a:r>
            <a:endParaRPr lang="en-US" dirty="0"/>
          </a:p>
        </p:txBody>
      </p:sp>
    </p:spTree>
    <p:extLst>
      <p:ext uri="{BB962C8B-B14F-4D97-AF65-F5344CB8AC3E}">
        <p14:creationId xmlns:p14="http://schemas.microsoft.com/office/powerpoint/2010/main" val="3093693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43104"/>
          </a:xfrm>
        </p:spPr>
        <p:txBody>
          <a:bodyPr>
            <a:normAutofit fontScale="90000"/>
          </a:bodyPr>
          <a:lstStyle/>
          <a:p>
            <a:r>
              <a:rPr lang="en-US" dirty="0" smtClean="0"/>
              <a:t>When Writing Sentences for Vocabulary Words</a:t>
            </a:r>
            <a:endParaRPr lang="en-US" dirty="0"/>
          </a:p>
        </p:txBody>
      </p:sp>
      <p:sp>
        <p:nvSpPr>
          <p:cNvPr id="3" name="Content Placeholder 2"/>
          <p:cNvSpPr>
            <a:spLocks noGrp="1"/>
          </p:cNvSpPr>
          <p:nvPr>
            <p:ph idx="1"/>
          </p:nvPr>
        </p:nvSpPr>
        <p:spPr>
          <a:xfrm>
            <a:off x="1043492" y="2069307"/>
            <a:ext cx="6777317" cy="3763322"/>
          </a:xfrm>
        </p:spPr>
        <p:txBody>
          <a:bodyPr>
            <a:normAutofit lnSpcReduction="10000"/>
          </a:bodyPr>
          <a:lstStyle/>
          <a:p>
            <a:r>
              <a:rPr lang="en-US" dirty="0"/>
              <a:t>1. You MUST have </a:t>
            </a:r>
            <a:r>
              <a:rPr lang="en-US" b="1" dirty="0"/>
              <a:t>context clues</a:t>
            </a:r>
            <a:r>
              <a:rPr lang="en-US" dirty="0"/>
              <a:t>. A “CC” near your sentence means that your sentence was lacking context clues. Serious infractions may mean reduced points.</a:t>
            </a:r>
          </a:p>
          <a:p>
            <a:pPr marL="68580" indent="0">
              <a:buNone/>
            </a:pPr>
            <a:endParaRPr lang="en-US" dirty="0"/>
          </a:p>
          <a:p>
            <a:r>
              <a:rPr lang="en-US" dirty="0"/>
              <a:t>2. </a:t>
            </a:r>
            <a:r>
              <a:rPr lang="en-US" dirty="0" smtClean="0"/>
              <a:t>Be </a:t>
            </a:r>
            <a:r>
              <a:rPr lang="en-US" dirty="0"/>
              <a:t>sure you always mean what you say. Be precise. Eliminate wordiness. Watch out for modifier errors or other errors that result in confusing wording.</a:t>
            </a:r>
          </a:p>
          <a:p>
            <a:endParaRPr lang="en-US" dirty="0"/>
          </a:p>
        </p:txBody>
      </p:sp>
    </p:spTree>
    <p:extLst>
      <p:ext uri="{BB962C8B-B14F-4D97-AF65-F5344CB8AC3E}">
        <p14:creationId xmlns:p14="http://schemas.microsoft.com/office/powerpoint/2010/main" val="9332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9616"/>
            <a:ext cx="6777317" cy="4683014"/>
          </a:xfrm>
        </p:spPr>
        <p:txBody>
          <a:bodyPr/>
          <a:lstStyle/>
          <a:p>
            <a:pPr marL="68580" indent="0">
              <a:buNone/>
            </a:pPr>
            <a:r>
              <a:rPr lang="en-US" sz="3200" i="1" dirty="0"/>
              <a:t>“The difference between the almost right word &amp; the right word is really a large matter--it's the difference between the lightning bug and the lightning.” Mark Twain in a Letter to George </a:t>
            </a:r>
            <a:r>
              <a:rPr lang="en-US" sz="3200" i="1" dirty="0" err="1"/>
              <a:t>Bainton</a:t>
            </a:r>
            <a:r>
              <a:rPr lang="en-US" sz="3200" i="1" dirty="0"/>
              <a:t>,</a:t>
            </a:r>
            <a:r>
              <a:rPr lang="en-US" sz="3200" dirty="0"/>
              <a:t> 10/15/1888</a:t>
            </a:r>
          </a:p>
          <a:p>
            <a:pPr algn="ctr"/>
            <a:endParaRPr lang="en-US" dirty="0" smtClean="0"/>
          </a:p>
          <a:p>
            <a:pPr marL="68580" indent="0" algn="ctr">
              <a:buNone/>
            </a:pPr>
            <a:r>
              <a:rPr lang="en-US" dirty="0" smtClean="0"/>
              <a:t>The End</a:t>
            </a:r>
            <a:endParaRPr lang="en-US" dirty="0"/>
          </a:p>
        </p:txBody>
      </p:sp>
    </p:spTree>
    <p:extLst>
      <p:ext uri="{BB962C8B-B14F-4D97-AF65-F5344CB8AC3E}">
        <p14:creationId xmlns:p14="http://schemas.microsoft.com/office/powerpoint/2010/main" val="408143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normAutofit lnSpcReduction="10000"/>
          </a:bodyPr>
          <a:lstStyle/>
          <a:p>
            <a:r>
              <a:rPr lang="en-US" dirty="0" smtClean="0"/>
              <a:t>Independent Clause: (or </a:t>
            </a:r>
            <a:r>
              <a:rPr lang="en-US" dirty="0"/>
              <a:t>main clause) is a clause that can stand by itself as a simple </a:t>
            </a:r>
            <a:r>
              <a:rPr lang="en-US" dirty="0" smtClean="0"/>
              <a:t>sentence (contains a subject and predicate). </a:t>
            </a:r>
          </a:p>
          <a:p>
            <a:pPr marL="0" indent="0">
              <a:buNone/>
            </a:pPr>
            <a:endParaRPr lang="en-US" dirty="0" smtClean="0"/>
          </a:p>
          <a:p>
            <a:r>
              <a:rPr lang="en-US" dirty="0" smtClean="0"/>
              <a:t>Subordinate (dependent) Clause: </a:t>
            </a:r>
            <a:r>
              <a:rPr lang="en-US" dirty="0"/>
              <a:t>a clause, typically introduced by a conjunction, that forms part of and is dependent on a main clause</a:t>
            </a:r>
            <a:r>
              <a:rPr lang="en-US" dirty="0" smtClean="0">
                <a:effectLst/>
              </a:rPr>
              <a:t> </a:t>
            </a:r>
            <a:endParaRPr lang="en-US" dirty="0" smtClean="0"/>
          </a:p>
        </p:txBody>
      </p:sp>
    </p:spTree>
    <p:extLst>
      <p:ext uri="{BB962C8B-B14F-4D97-AF65-F5344CB8AC3E}">
        <p14:creationId xmlns:p14="http://schemas.microsoft.com/office/powerpoint/2010/main" val="324281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Sentence</a:t>
            </a:r>
            <a:endParaRPr lang="en-US" dirty="0"/>
          </a:p>
        </p:txBody>
      </p:sp>
      <p:sp>
        <p:nvSpPr>
          <p:cNvPr id="3" name="Content Placeholder 2"/>
          <p:cNvSpPr>
            <a:spLocks noGrp="1"/>
          </p:cNvSpPr>
          <p:nvPr>
            <p:ph idx="1"/>
          </p:nvPr>
        </p:nvSpPr>
        <p:spPr>
          <a:ln>
            <a:noFill/>
          </a:ln>
        </p:spPr>
        <p:txBody>
          <a:bodyPr>
            <a:normAutofit/>
          </a:bodyPr>
          <a:lstStyle/>
          <a:p>
            <a:r>
              <a:rPr lang="en-US" dirty="0" smtClean="0"/>
              <a:t>Contains an independent clause and one or more subordinate clauses. </a:t>
            </a:r>
          </a:p>
          <a:p>
            <a:pPr lvl="1"/>
            <a:r>
              <a:rPr lang="en-US" dirty="0" smtClean="0"/>
              <a:t>Ex: </a:t>
            </a:r>
            <a:r>
              <a:rPr lang="en-US" dirty="0"/>
              <a:t>Since the </a:t>
            </a:r>
            <a:r>
              <a:rPr lang="en-US" dirty="0" smtClean="0"/>
              <a:t>students </a:t>
            </a:r>
            <a:r>
              <a:rPr lang="en-US" dirty="0"/>
              <a:t>were prepared, they did very well on their exams. </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5859490"/>
              </p:ext>
            </p:extLst>
          </p:nvPr>
        </p:nvGraphicFramePr>
        <p:xfrm>
          <a:off x="1042306" y="3898758"/>
          <a:ext cx="7031428" cy="2293098"/>
        </p:xfrm>
        <a:graphic>
          <a:graphicData uri="http://schemas.openxmlformats.org/drawingml/2006/table">
            <a:tbl>
              <a:tblPr firstRow="1" bandRow="1">
                <a:tableStyleId>{5C22544A-7EE6-4342-B048-85BDC9FD1C3A}</a:tableStyleId>
              </a:tblPr>
              <a:tblGrid>
                <a:gridCol w="7031428"/>
              </a:tblGrid>
              <a:tr h="2293098">
                <a:tc>
                  <a:txBody>
                    <a:bodyPr/>
                    <a:lstStyle/>
                    <a:p>
                      <a:pPr marL="0" marR="0" algn="ctr">
                        <a:spcBef>
                          <a:spcPts val="0"/>
                        </a:spcBef>
                        <a:spcAft>
                          <a:spcPts val="0"/>
                        </a:spcAft>
                      </a:pPr>
                      <a:r>
                        <a:rPr lang="en-US" sz="2400" dirty="0" smtClean="0">
                          <a:effectLst/>
                          <a:latin typeface="Times New Roman"/>
                          <a:ea typeface="ＭＳ 明朝"/>
                          <a:cs typeface="Times New Roman"/>
                        </a:rPr>
                        <a:t>COMMON</a:t>
                      </a:r>
                      <a:r>
                        <a:rPr lang="en-US" sz="2400" baseline="0" dirty="0" smtClean="0">
                          <a:effectLst/>
                          <a:latin typeface="Times New Roman"/>
                          <a:ea typeface="ＭＳ 明朝"/>
                          <a:cs typeface="Times New Roman"/>
                        </a:rPr>
                        <a:t> SUBORDINATING CONJUNCTIONS:</a:t>
                      </a:r>
                      <a:endParaRPr lang="en-US" sz="2400" dirty="0" smtClean="0">
                        <a:effectLst/>
                        <a:latin typeface="Times New Roman"/>
                        <a:ea typeface="ＭＳ 明朝"/>
                        <a:cs typeface="Times New Roman"/>
                      </a:endParaRPr>
                    </a:p>
                    <a:p>
                      <a:pPr marL="0" marR="0" algn="ctr">
                        <a:spcBef>
                          <a:spcPts val="0"/>
                        </a:spcBef>
                        <a:spcAft>
                          <a:spcPts val="0"/>
                        </a:spcAft>
                      </a:pPr>
                      <a:r>
                        <a:rPr lang="en-US" sz="2400" dirty="0" smtClean="0">
                          <a:effectLst/>
                          <a:latin typeface="Times New Roman"/>
                          <a:ea typeface="ＭＳ 明朝"/>
                          <a:cs typeface="Times New Roman"/>
                        </a:rPr>
                        <a:t>After</a:t>
                      </a:r>
                      <a:r>
                        <a:rPr lang="en-US" sz="2400" dirty="0">
                          <a:effectLst/>
                          <a:latin typeface="Times New Roman"/>
                          <a:ea typeface="ＭＳ 明朝"/>
                          <a:cs typeface="Times New Roman"/>
                        </a:rPr>
                        <a:t>, how, although, if, unless, as, inasmuch, until, as if, in order that, when, as long as, lest, whenever, as much as, now that, where, as soon as, wherever, as though, since, while, because, so that, before, than, even if, that, even though, though</a:t>
                      </a:r>
                      <a:endParaRPr lang="en-US" sz="24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35690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7233"/>
          </a:xfrm>
        </p:spPr>
        <p:txBody>
          <a:bodyPr>
            <a:normAutofit/>
          </a:bodyPr>
          <a:lstStyle/>
          <a:p>
            <a:r>
              <a:rPr lang="en-US" dirty="0" smtClean="0"/>
              <a:t>Compound Sentence</a:t>
            </a:r>
            <a:endParaRPr lang="en-US" dirty="0"/>
          </a:p>
        </p:txBody>
      </p:sp>
      <p:sp>
        <p:nvSpPr>
          <p:cNvPr id="3" name="Content Placeholder 2"/>
          <p:cNvSpPr>
            <a:spLocks noGrp="1"/>
          </p:cNvSpPr>
          <p:nvPr>
            <p:ph idx="1"/>
          </p:nvPr>
        </p:nvSpPr>
        <p:spPr>
          <a:xfrm>
            <a:off x="457200" y="1642307"/>
            <a:ext cx="8229600" cy="4483856"/>
          </a:xfrm>
        </p:spPr>
        <p:txBody>
          <a:bodyPr/>
          <a:lstStyle/>
          <a:p>
            <a:r>
              <a:rPr lang="en-US" dirty="0" smtClean="0"/>
              <a:t>Contains two independent clauses joined by a comma and a coordinating conjunction. </a:t>
            </a:r>
          </a:p>
          <a:p>
            <a:pPr lvl="1"/>
            <a:r>
              <a:rPr lang="en-US" dirty="0"/>
              <a:t>Ex: </a:t>
            </a:r>
            <a:r>
              <a:rPr lang="en-US" dirty="0" smtClean="0"/>
              <a:t>The students </a:t>
            </a:r>
            <a:r>
              <a:rPr lang="en-US" dirty="0"/>
              <a:t>were prepared, so they did very well on their exams.</a:t>
            </a:r>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08382207"/>
              </p:ext>
            </p:extLst>
          </p:nvPr>
        </p:nvGraphicFramePr>
        <p:xfrm>
          <a:off x="656857" y="3613075"/>
          <a:ext cx="7860392" cy="2430613"/>
        </p:xfrm>
        <a:graphic>
          <a:graphicData uri="http://schemas.openxmlformats.org/drawingml/2006/table">
            <a:tbl>
              <a:tblPr firstRow="1" bandRow="1">
                <a:tableStyleId>{B301B821-A1FF-4177-AEE7-76D212191A09}</a:tableStyleId>
              </a:tblPr>
              <a:tblGrid>
                <a:gridCol w="7860392"/>
              </a:tblGrid>
              <a:tr h="2430613">
                <a:tc>
                  <a:txBody>
                    <a:bodyPr/>
                    <a:lstStyle/>
                    <a:p>
                      <a:pPr algn="ctr"/>
                      <a:r>
                        <a:rPr lang="en-US" sz="3600" b="1" kern="1200" dirty="0" smtClean="0">
                          <a:solidFill>
                            <a:schemeClr val="lt1"/>
                          </a:solidFill>
                          <a:effectLst/>
                          <a:latin typeface="+mn-lt"/>
                          <a:ea typeface="+mn-ea"/>
                          <a:cs typeface="+mn-cs"/>
                        </a:rPr>
                        <a:t>Remember coordinating conjunctions with the acronym “FANBOYS:” </a:t>
                      </a:r>
                    </a:p>
                    <a:p>
                      <a:pPr algn="ctr"/>
                      <a:r>
                        <a:rPr lang="en-US" sz="3600" b="1" kern="1200" dirty="0" smtClean="0">
                          <a:solidFill>
                            <a:schemeClr val="lt1"/>
                          </a:solidFill>
                          <a:effectLst/>
                          <a:latin typeface="+mn-lt"/>
                          <a:ea typeface="+mn-ea"/>
                          <a:cs typeface="+mn-cs"/>
                        </a:rPr>
                        <a:t>for, and, nor, but, or, yet, so</a:t>
                      </a:r>
                      <a:endParaRPr lang="en-US" sz="3600" dirty="0"/>
                    </a:p>
                  </a:txBody>
                  <a:tcPr/>
                </a:tc>
              </a:tr>
            </a:tbl>
          </a:graphicData>
        </a:graphic>
      </p:graphicFrame>
    </p:spTree>
    <p:extLst>
      <p:ext uri="{BB962C8B-B14F-4D97-AF65-F5344CB8AC3E}">
        <p14:creationId xmlns:p14="http://schemas.microsoft.com/office/powerpoint/2010/main" val="280668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6362"/>
          </a:xfrm>
        </p:spPr>
        <p:txBody>
          <a:bodyPr/>
          <a:lstStyle/>
          <a:p>
            <a:r>
              <a:rPr lang="en-US" dirty="0" smtClean="0"/>
              <a:t>Compound Sentence CONT.</a:t>
            </a:r>
            <a:endParaRPr lang="en-US" dirty="0"/>
          </a:p>
        </p:txBody>
      </p:sp>
      <p:sp>
        <p:nvSpPr>
          <p:cNvPr id="3" name="Content Placeholder 2"/>
          <p:cNvSpPr>
            <a:spLocks noGrp="1"/>
          </p:cNvSpPr>
          <p:nvPr>
            <p:ph idx="1"/>
          </p:nvPr>
        </p:nvSpPr>
        <p:spPr>
          <a:xfrm>
            <a:off x="457200" y="1281000"/>
            <a:ext cx="8229600" cy="4845164"/>
          </a:xfrm>
        </p:spPr>
        <p:txBody>
          <a:bodyPr>
            <a:normAutofit/>
          </a:bodyPr>
          <a:lstStyle/>
          <a:p>
            <a:r>
              <a:rPr lang="en-US" dirty="0"/>
              <a:t>Other forms of the compound sentence include two independent clauses joined by a semicolon, by a semicolon followed by a transition word and a comma, or by a colon. </a:t>
            </a:r>
          </a:p>
          <a:p>
            <a:pPr lvl="1"/>
            <a:r>
              <a:rPr lang="en-US" dirty="0"/>
              <a:t>Ex: The </a:t>
            </a:r>
            <a:r>
              <a:rPr lang="en-US" dirty="0" smtClean="0"/>
              <a:t>students </a:t>
            </a:r>
            <a:r>
              <a:rPr lang="en-US" dirty="0"/>
              <a:t>were prepared; they did very well on their exams. </a:t>
            </a:r>
          </a:p>
          <a:p>
            <a:pPr lvl="1"/>
            <a:r>
              <a:rPr lang="en-US" dirty="0"/>
              <a:t>Ex. The </a:t>
            </a:r>
            <a:r>
              <a:rPr lang="en-US" dirty="0" smtClean="0"/>
              <a:t>students </a:t>
            </a:r>
            <a:r>
              <a:rPr lang="en-US" dirty="0"/>
              <a:t>were prepared; therefore, they did very well on their exams. </a:t>
            </a:r>
            <a:endParaRPr lang="en-US" dirty="0" smtClean="0"/>
          </a:p>
          <a:p>
            <a:pPr marL="457200" lvl="1"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76121580"/>
              </p:ext>
            </p:extLst>
          </p:nvPr>
        </p:nvGraphicFramePr>
        <p:xfrm>
          <a:off x="864862" y="4521819"/>
          <a:ext cx="7499120" cy="1707999"/>
        </p:xfrm>
        <a:graphic>
          <a:graphicData uri="http://schemas.openxmlformats.org/drawingml/2006/table">
            <a:tbl>
              <a:tblPr firstRow="1" bandRow="1">
                <a:tableStyleId>{B301B821-A1FF-4177-AEE7-76D212191A09}</a:tableStyleId>
              </a:tblPr>
              <a:tblGrid>
                <a:gridCol w="7499120"/>
              </a:tblGrid>
              <a:tr h="1707999">
                <a:tc>
                  <a:txBody>
                    <a:bodyPr/>
                    <a:lstStyle/>
                    <a:p>
                      <a:pPr marL="0" marR="0" algn="ctr">
                        <a:spcBef>
                          <a:spcPts val="0"/>
                        </a:spcBef>
                        <a:spcAft>
                          <a:spcPts val="0"/>
                        </a:spcAft>
                      </a:pPr>
                      <a:r>
                        <a:rPr lang="en-US" sz="2400" dirty="0">
                          <a:effectLst/>
                          <a:latin typeface="Times New Roman"/>
                          <a:ea typeface="ＭＳ 明朝"/>
                          <a:cs typeface="Times New Roman"/>
                        </a:rPr>
                        <a:t>Transition words that work well </a:t>
                      </a:r>
                      <a:r>
                        <a:rPr lang="en-US" sz="2400" dirty="0" smtClean="0">
                          <a:effectLst/>
                          <a:latin typeface="Times New Roman"/>
                          <a:ea typeface="ＭＳ 明朝"/>
                          <a:cs typeface="Times New Roman"/>
                        </a:rPr>
                        <a:t>include: </a:t>
                      </a:r>
                      <a:r>
                        <a:rPr lang="en-US" sz="2400" dirty="0">
                          <a:effectLst/>
                          <a:latin typeface="Times New Roman"/>
                          <a:ea typeface="ＭＳ 明朝"/>
                          <a:cs typeface="Times New Roman"/>
                        </a:rPr>
                        <a:t>therefore, however, moreover, in addition, in fact, hence, consequently, nevertheless, furthermore, for instance, thus.</a:t>
                      </a:r>
                      <a:endParaRPr lang="en-US" sz="24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397897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Compound Sentence CONT.</a:t>
            </a:r>
            <a:endParaRPr lang="en-US" dirty="0"/>
          </a:p>
        </p:txBody>
      </p:sp>
      <p:sp>
        <p:nvSpPr>
          <p:cNvPr id="3" name="Content Placeholder 2"/>
          <p:cNvSpPr>
            <a:spLocks noGrp="1"/>
          </p:cNvSpPr>
          <p:nvPr>
            <p:ph idx="1"/>
          </p:nvPr>
        </p:nvSpPr>
        <p:spPr/>
        <p:txBody>
          <a:bodyPr/>
          <a:lstStyle/>
          <a:p>
            <a:pPr lvl="1"/>
            <a:r>
              <a:rPr lang="en-US" dirty="0"/>
              <a:t>Ex. The honors students did very well on their exams: they were prepared. </a:t>
            </a:r>
          </a:p>
          <a:p>
            <a:r>
              <a:rPr lang="en-US" dirty="0" smtClean="0"/>
              <a:t>Remember </a:t>
            </a:r>
            <a:r>
              <a:rPr lang="en-US" dirty="0"/>
              <a:t>that a compound sentence joined by a colon generally features an independent clause in the first part of the sentence followed an explanatory independent clause in the second part of the sentence.</a:t>
            </a:r>
            <a:r>
              <a:rPr lang="en-US" dirty="0" smtClean="0">
                <a:effectLst/>
              </a:rPr>
              <a:t> </a:t>
            </a:r>
            <a:endParaRPr lang="en-US" dirty="0"/>
          </a:p>
        </p:txBody>
      </p:sp>
    </p:spTree>
    <p:extLst>
      <p:ext uri="{BB962C8B-B14F-4D97-AF65-F5344CB8AC3E}">
        <p14:creationId xmlns:p14="http://schemas.microsoft.com/office/powerpoint/2010/main" val="184909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Compound-Complex Sentence</a:t>
            </a:r>
            <a:endParaRPr lang="en-US" dirty="0"/>
          </a:p>
        </p:txBody>
      </p:sp>
      <p:sp>
        <p:nvSpPr>
          <p:cNvPr id="3" name="Content Placeholder 2"/>
          <p:cNvSpPr>
            <a:spLocks noGrp="1"/>
          </p:cNvSpPr>
          <p:nvPr>
            <p:ph idx="1"/>
          </p:nvPr>
        </p:nvSpPr>
        <p:spPr/>
        <p:txBody>
          <a:bodyPr/>
          <a:lstStyle/>
          <a:p>
            <a:r>
              <a:rPr lang="en-US" dirty="0" smtClean="0"/>
              <a:t>Contains </a:t>
            </a:r>
            <a:r>
              <a:rPr lang="en-US" dirty="0"/>
              <a:t>two or more independent clauses and one or more subordinate clauses. </a:t>
            </a:r>
            <a:endParaRPr lang="en-US" dirty="0" smtClean="0"/>
          </a:p>
          <a:p>
            <a:pPr lvl="1"/>
            <a:r>
              <a:rPr lang="en-US" dirty="0" smtClean="0"/>
              <a:t>Ex</a:t>
            </a:r>
            <a:r>
              <a:rPr lang="en-US" dirty="0"/>
              <a:t>: Since they had read and studied, the </a:t>
            </a:r>
            <a:r>
              <a:rPr lang="en-US" dirty="0" smtClean="0"/>
              <a:t>students </a:t>
            </a:r>
            <a:r>
              <a:rPr lang="en-US" dirty="0"/>
              <a:t>were prepared, so they did very well on their exams.</a:t>
            </a:r>
            <a:r>
              <a:rPr lang="en-US" dirty="0" smtClean="0">
                <a:effectLst/>
              </a:rPr>
              <a:t> </a:t>
            </a:r>
            <a:endParaRPr lang="en-US" dirty="0"/>
          </a:p>
        </p:txBody>
      </p:sp>
    </p:spTree>
    <p:extLst>
      <p:ext uri="{BB962C8B-B14F-4D97-AF65-F5344CB8AC3E}">
        <p14:creationId xmlns:p14="http://schemas.microsoft.com/office/powerpoint/2010/main" val="2367793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89822"/>
          </a:xfrm>
        </p:spPr>
        <p:txBody>
          <a:bodyPr/>
          <a:lstStyle/>
          <a:p>
            <a:r>
              <a:rPr lang="en-US" dirty="0" smtClean="0"/>
              <a:t>Transitive Verbs</a:t>
            </a:r>
            <a:endParaRPr lang="en-US" dirty="0"/>
          </a:p>
        </p:txBody>
      </p:sp>
      <p:sp>
        <p:nvSpPr>
          <p:cNvPr id="3" name="Content Placeholder 2"/>
          <p:cNvSpPr>
            <a:spLocks noGrp="1"/>
          </p:cNvSpPr>
          <p:nvPr>
            <p:ph idx="1"/>
          </p:nvPr>
        </p:nvSpPr>
        <p:spPr>
          <a:xfrm>
            <a:off x="1043492" y="1937922"/>
            <a:ext cx="6777317" cy="3894707"/>
          </a:xfrm>
        </p:spPr>
        <p:txBody>
          <a:bodyPr>
            <a:normAutofit fontScale="62500" lnSpcReduction="20000"/>
          </a:bodyPr>
          <a:lstStyle/>
          <a:p>
            <a:r>
              <a:rPr lang="en-US" dirty="0"/>
              <a:t>The meaning of a </a:t>
            </a:r>
            <a:r>
              <a:rPr lang="en-US" b="1" dirty="0"/>
              <a:t>transitive verb </a:t>
            </a:r>
            <a:r>
              <a:rPr lang="en-US" dirty="0"/>
              <a:t>is incomplete without a direct object, as in the following examples:</a:t>
            </a:r>
          </a:p>
          <a:p>
            <a:pPr marL="68580" indent="0">
              <a:buNone/>
            </a:pPr>
            <a:endParaRPr lang="en-US" dirty="0"/>
          </a:p>
          <a:p>
            <a:r>
              <a:rPr lang="en-US" b="1" dirty="0"/>
              <a:t>INCOMPLETE</a:t>
            </a:r>
            <a:endParaRPr lang="en-US" dirty="0"/>
          </a:p>
          <a:p>
            <a:pPr lvl="1"/>
            <a:r>
              <a:rPr lang="en-US" dirty="0"/>
              <a:t>The shelf </a:t>
            </a:r>
            <a:r>
              <a:rPr lang="en-US" b="1" dirty="0"/>
              <a:t>holds</a:t>
            </a:r>
            <a:r>
              <a:rPr lang="en-US" dirty="0" smtClean="0"/>
              <a:t>.</a:t>
            </a:r>
            <a:endParaRPr lang="en-US" dirty="0"/>
          </a:p>
          <a:p>
            <a:r>
              <a:rPr lang="en-US" b="1" dirty="0"/>
              <a:t>COMPLETE</a:t>
            </a:r>
            <a:endParaRPr lang="en-US" dirty="0"/>
          </a:p>
          <a:p>
            <a:pPr lvl="1"/>
            <a:r>
              <a:rPr lang="en-US" dirty="0"/>
              <a:t>The shelf </a:t>
            </a:r>
            <a:r>
              <a:rPr lang="en-US" b="1" dirty="0"/>
              <a:t>holds </a:t>
            </a:r>
            <a:r>
              <a:rPr lang="en-US" dirty="0"/>
              <a:t>three books and a vase of flowers.</a:t>
            </a:r>
          </a:p>
          <a:p>
            <a:pPr marL="68580" indent="0">
              <a:buNone/>
            </a:pPr>
            <a:endParaRPr lang="en-US" dirty="0"/>
          </a:p>
          <a:p>
            <a:r>
              <a:rPr lang="en-US" b="1" dirty="0"/>
              <a:t>INCOMPLETE</a:t>
            </a:r>
            <a:endParaRPr lang="en-US" dirty="0"/>
          </a:p>
          <a:p>
            <a:pPr lvl="1"/>
            <a:r>
              <a:rPr lang="en-US" dirty="0"/>
              <a:t>The committee </a:t>
            </a:r>
            <a:r>
              <a:rPr lang="en-US" b="1" dirty="0"/>
              <a:t>named</a:t>
            </a:r>
            <a:r>
              <a:rPr lang="en-US" dirty="0"/>
              <a:t>.</a:t>
            </a:r>
          </a:p>
          <a:p>
            <a:r>
              <a:rPr lang="en-US" b="1" dirty="0" smtClean="0"/>
              <a:t>COMPLETE</a:t>
            </a:r>
            <a:endParaRPr lang="en-US" dirty="0"/>
          </a:p>
          <a:p>
            <a:pPr lvl="1"/>
            <a:r>
              <a:rPr lang="en-US" dirty="0"/>
              <a:t>The committee </a:t>
            </a:r>
            <a:r>
              <a:rPr lang="en-US" b="1" dirty="0"/>
              <a:t>named </a:t>
            </a:r>
            <a:r>
              <a:rPr lang="en-US" dirty="0"/>
              <a:t>a new chairperson.</a:t>
            </a:r>
          </a:p>
          <a:p>
            <a:pPr marL="68580" indent="0">
              <a:buNone/>
            </a:pPr>
            <a:endParaRPr lang="en-US" dirty="0"/>
          </a:p>
          <a:p>
            <a:r>
              <a:rPr lang="en-US" b="1" dirty="0"/>
              <a:t>INCOMPLETE</a:t>
            </a:r>
            <a:endParaRPr lang="en-US" dirty="0"/>
          </a:p>
          <a:p>
            <a:pPr lvl="1"/>
            <a:r>
              <a:rPr lang="en-US" dirty="0"/>
              <a:t>The child </a:t>
            </a:r>
            <a:r>
              <a:rPr lang="en-US" b="1" dirty="0"/>
              <a:t>broke</a:t>
            </a:r>
            <a:r>
              <a:rPr lang="en-US" dirty="0" smtClean="0"/>
              <a:t>.</a:t>
            </a:r>
            <a:endParaRPr lang="en-US" dirty="0"/>
          </a:p>
          <a:p>
            <a:r>
              <a:rPr lang="en-US" b="1" dirty="0"/>
              <a:t>COMPLETE</a:t>
            </a:r>
            <a:endParaRPr lang="en-US" dirty="0"/>
          </a:p>
          <a:p>
            <a:pPr lvl="1"/>
            <a:r>
              <a:rPr lang="en-US" dirty="0"/>
              <a:t>The child </a:t>
            </a:r>
            <a:r>
              <a:rPr lang="en-US" b="1" dirty="0"/>
              <a:t>broke </a:t>
            </a:r>
            <a:r>
              <a:rPr lang="en-US" dirty="0"/>
              <a:t>the plate.</a:t>
            </a:r>
          </a:p>
          <a:p>
            <a:endParaRPr lang="en-US" dirty="0"/>
          </a:p>
        </p:txBody>
      </p:sp>
    </p:spTree>
    <p:extLst>
      <p:ext uri="{BB962C8B-B14F-4D97-AF65-F5344CB8AC3E}">
        <p14:creationId xmlns:p14="http://schemas.microsoft.com/office/powerpoint/2010/main" val="1513438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67925"/>
          </a:xfrm>
        </p:spPr>
        <p:txBody>
          <a:bodyPr/>
          <a:lstStyle/>
          <a:p>
            <a:r>
              <a:rPr lang="en-US" dirty="0" smtClean="0"/>
              <a:t>Intransitive Verb</a:t>
            </a:r>
            <a:endParaRPr lang="en-US" dirty="0"/>
          </a:p>
        </p:txBody>
      </p:sp>
      <p:sp>
        <p:nvSpPr>
          <p:cNvPr id="3" name="Content Placeholder 2"/>
          <p:cNvSpPr>
            <a:spLocks noGrp="1"/>
          </p:cNvSpPr>
          <p:nvPr>
            <p:ph idx="1"/>
          </p:nvPr>
        </p:nvSpPr>
        <p:spPr>
          <a:xfrm>
            <a:off x="1043492" y="1916026"/>
            <a:ext cx="6777317" cy="3916604"/>
          </a:xfrm>
        </p:spPr>
        <p:txBody>
          <a:bodyPr>
            <a:normAutofit fontScale="77500" lnSpcReduction="20000"/>
          </a:bodyPr>
          <a:lstStyle/>
          <a:p>
            <a:r>
              <a:rPr lang="en-US" dirty="0"/>
              <a:t>An </a:t>
            </a:r>
            <a:r>
              <a:rPr lang="en-US" b="1" dirty="0"/>
              <a:t>intransitive verb</a:t>
            </a:r>
            <a:r>
              <a:rPr lang="en-US" dirty="0"/>
              <a:t>, on the other hand, </a:t>
            </a:r>
            <a:r>
              <a:rPr lang="en-US" i="1" dirty="0"/>
              <a:t>cannot </a:t>
            </a:r>
            <a:r>
              <a:rPr lang="en-US" dirty="0"/>
              <a:t>take a direct object:</a:t>
            </a:r>
          </a:p>
          <a:p>
            <a:pPr marL="68580" indent="0">
              <a:buNone/>
            </a:pPr>
            <a:endParaRPr lang="en-US" dirty="0"/>
          </a:p>
          <a:p>
            <a:r>
              <a:rPr lang="en-US" b="1" dirty="0"/>
              <a:t>This plant has thrived on the south windowsill.</a:t>
            </a:r>
            <a:endParaRPr lang="en-US" dirty="0"/>
          </a:p>
          <a:p>
            <a:pPr lvl="1"/>
            <a:r>
              <a:rPr lang="en-US" dirty="0" smtClean="0"/>
              <a:t>The </a:t>
            </a:r>
            <a:r>
              <a:rPr lang="en-US" dirty="0"/>
              <a:t>compound verb "has thrived" is intransitive and takes no direct object in this sentence.  The prepositional phrase "on the south windowsill" acts as an adverb describing where the plant thrives.</a:t>
            </a:r>
          </a:p>
          <a:p>
            <a:pPr marL="68580" indent="0">
              <a:buNone/>
            </a:pPr>
            <a:endParaRPr lang="en-US" dirty="0"/>
          </a:p>
          <a:p>
            <a:r>
              <a:rPr lang="en-US" b="1" dirty="0"/>
              <a:t>The sound of the choir carried through the cathedral</a:t>
            </a:r>
            <a:r>
              <a:rPr lang="en-US" b="1" dirty="0" smtClean="0"/>
              <a:t>.</a:t>
            </a:r>
            <a:endParaRPr lang="en-US" dirty="0"/>
          </a:p>
          <a:p>
            <a:pPr lvl="1"/>
            <a:r>
              <a:rPr lang="en-US" dirty="0"/>
              <a:t>The verb "carried" is used intransitively in this sentence and takes no direct object. The prepositional phrase "through the cathedral" acts as an adverb describing where the sound carried</a:t>
            </a:r>
            <a:r>
              <a:rPr lang="en-US" dirty="0" smtClean="0"/>
              <a:t>.</a:t>
            </a:r>
            <a:endParaRPr lang="en-US" dirty="0"/>
          </a:p>
          <a:p>
            <a:pPr marL="68580" indent="0">
              <a:buNone/>
            </a:pPr>
            <a:endParaRPr lang="en-US" dirty="0"/>
          </a:p>
        </p:txBody>
      </p:sp>
    </p:spTree>
    <p:extLst>
      <p:ext uri="{BB962C8B-B14F-4D97-AF65-F5344CB8AC3E}">
        <p14:creationId xmlns:p14="http://schemas.microsoft.com/office/powerpoint/2010/main" val="4206674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83</TotalTime>
  <Words>659</Words>
  <Application>Microsoft Macintosh PowerPoint</Application>
  <PresentationFormat>On-screen Show (4:3)</PresentationFormat>
  <Paragraphs>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Sentence Patterns Review</vt:lpstr>
      <vt:lpstr>Definitions </vt:lpstr>
      <vt:lpstr>Complex Sentence</vt:lpstr>
      <vt:lpstr>Compound Sentence</vt:lpstr>
      <vt:lpstr>Compound Sentence CONT.</vt:lpstr>
      <vt:lpstr>Compound Sentence CONT.</vt:lpstr>
      <vt:lpstr>Compound-Complex Sentence</vt:lpstr>
      <vt:lpstr>Transitive Verbs</vt:lpstr>
      <vt:lpstr>Intransitive Verb</vt:lpstr>
      <vt:lpstr>When Writing Sentences for Vocabulary Words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Patterns</dc:title>
  <dc:creator>localadmin</dc:creator>
  <cp:lastModifiedBy>localadmin</cp:lastModifiedBy>
  <cp:revision>19</cp:revision>
  <dcterms:created xsi:type="dcterms:W3CDTF">2015-09-04T16:43:25Z</dcterms:created>
  <dcterms:modified xsi:type="dcterms:W3CDTF">2015-09-04T18:09:05Z</dcterms:modified>
</cp:coreProperties>
</file>